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5"/>
    <p:sldMasterId id="2147483944" r:id="rId6"/>
    <p:sldMasterId id="2147483968" r:id="rId7"/>
  </p:sldMasterIdLst>
  <p:notesMasterIdLst>
    <p:notesMasterId r:id="rId37"/>
  </p:notesMasterIdLst>
  <p:handoutMasterIdLst>
    <p:handoutMasterId r:id="rId38"/>
  </p:handoutMasterIdLst>
  <p:sldIdLst>
    <p:sldId id="496" r:id="rId8"/>
    <p:sldId id="528" r:id="rId9"/>
    <p:sldId id="502" r:id="rId10"/>
    <p:sldId id="536" r:id="rId11"/>
    <p:sldId id="539" r:id="rId12"/>
    <p:sldId id="592" r:id="rId13"/>
    <p:sldId id="596" r:id="rId14"/>
    <p:sldId id="529" r:id="rId15"/>
    <p:sldId id="593" r:id="rId16"/>
    <p:sldId id="594" r:id="rId17"/>
    <p:sldId id="602" r:id="rId18"/>
    <p:sldId id="595" r:id="rId19"/>
    <p:sldId id="587" r:id="rId20"/>
    <p:sldId id="597" r:id="rId21"/>
    <p:sldId id="598" r:id="rId22"/>
    <p:sldId id="599" r:id="rId23"/>
    <p:sldId id="601" r:id="rId24"/>
    <p:sldId id="605" r:id="rId25"/>
    <p:sldId id="603" r:id="rId26"/>
    <p:sldId id="607" r:id="rId27"/>
    <p:sldId id="538" r:id="rId28"/>
    <p:sldId id="609" r:id="rId29"/>
    <p:sldId id="604" r:id="rId30"/>
    <p:sldId id="610" r:id="rId31"/>
    <p:sldId id="611" r:id="rId32"/>
    <p:sldId id="612" r:id="rId33"/>
    <p:sldId id="606" r:id="rId34"/>
    <p:sldId id="541" r:id="rId35"/>
    <p:sldId id="542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175"/>
    <a:srgbClr val="D8FB64"/>
    <a:srgbClr val="66FFFF"/>
    <a:srgbClr val="9745D8"/>
    <a:srgbClr val="008CFF"/>
    <a:srgbClr val="38A5FF"/>
    <a:srgbClr val="2DA0FF"/>
    <a:srgbClr val="328EFF"/>
    <a:srgbClr val="2F7CDD"/>
    <a:srgbClr val="D5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0" autoAdjust="0"/>
    <p:restoredTop sz="99829" autoAdjust="0"/>
  </p:normalViewPr>
  <p:slideViewPr>
    <p:cSldViewPr snapToGrid="0">
      <p:cViewPr varScale="1">
        <p:scale>
          <a:sx n="135" d="100"/>
          <a:sy n="135" d="100"/>
        </p:scale>
        <p:origin x="138" y="390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6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7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6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7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1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57397" y="1127251"/>
            <a:ext cx="8167461" cy="233602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  <a:sym typeface="Arial"/>
              </a:rPr>
              <a:t>Various Topics:</a:t>
            </a:r>
            <a:br>
              <a:rPr lang="en-US" dirty="0">
                <a:solidFill>
                  <a:schemeClr val="accent1"/>
                </a:solidFill>
                <a:sym typeface="Arial"/>
              </a:rPr>
            </a:br>
            <a:r>
              <a:rPr lang="en-US" dirty="0">
                <a:solidFill>
                  <a:schemeClr val="accent1"/>
                </a:solidFill>
                <a:sym typeface="Arial"/>
              </a:rPr>
              <a:t>Bulk Conf, Analytics, Branding &amp; Localization</a:t>
            </a:r>
            <a:endParaRPr lang="en-US" dirty="0"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06C80-5E6B-4356-BD47-DF8C01E99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397" y="4082836"/>
            <a:ext cx="6456116" cy="885948"/>
          </a:xfrm>
        </p:spPr>
        <p:txBody>
          <a:bodyPr/>
          <a:lstStyle/>
          <a:p>
            <a:r>
              <a:rPr lang="en-US" dirty="0"/>
              <a:t>August 2018</a:t>
            </a:r>
          </a:p>
          <a:p>
            <a:endParaRPr lang="he-IL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34BAE43-FBF5-4B90-8DFE-0ABD405A239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8175" y="3463275"/>
            <a:ext cx="6455338" cy="542975"/>
          </a:xfrm>
        </p:spPr>
        <p:txBody>
          <a:bodyPr/>
          <a:lstStyle/>
          <a:p>
            <a:r>
              <a:rPr lang="en-US" dirty="0"/>
              <a:t>David Franco, Sr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3602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Multiple users can be selected in the Access module either by searching and choosing users manually or by uploading a CSV with users identifier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CB125-450C-4583-82EA-C4238FBE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39" y="2534236"/>
            <a:ext cx="4027361" cy="192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9F-1BAA-472A-BA5F-1E892AEE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544293"/>
            <a:ext cx="3059239" cy="19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8810-9636-4067-97B1-D3FE0C97886B}"/>
              </a:ext>
            </a:extLst>
          </p:cNvPr>
          <p:cNvSpPr txBox="1"/>
          <p:nvPr/>
        </p:nvSpPr>
        <p:spPr>
          <a:xfrm>
            <a:off x="3775567" y="3244959"/>
            <a:ext cx="465994" cy="508218"/>
          </a:xfrm>
          <a:prstGeom prst="rect">
            <a:avLst/>
          </a:prstGeom>
          <a:noFill/>
        </p:spPr>
        <p:txBody>
          <a:bodyPr wrap="square" tIns="91440" bIns="91440" rtlCol="1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D8FB64"/>
                </a:solidFill>
              </a:rPr>
              <a:t>vs</a:t>
            </a:r>
            <a:endParaRPr lang="he-IL" sz="1200" dirty="0" err="1">
              <a:solidFill>
                <a:srgbClr val="D8F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multiple users are selected, the scope of the permissions is calculated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according to the Target Permissions and their related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Only permissions that can be requested in bulk mode will be displayed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Notice – in bulk access mode, current permissions are not visible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22105" y="3815400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49983" y="401931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70503" y="36795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98380" y="38834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79961" y="344747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978729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Bulk Access Configuration</a:t>
            </a:r>
            <a:br>
              <a:rPr lang="en-US" sz="3200" dirty="0"/>
            </a:b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3131947"/>
            <a:ext cx="537083" cy="5370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 flipV="1">
            <a:off x="4947888" y="1508530"/>
            <a:ext cx="551397" cy="27148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9223" y="2938746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 flipV="1">
            <a:off x="3279015" y="1883933"/>
            <a:ext cx="496515" cy="6814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0EA5DC9B-1FCA-4FA9-B630-F4037D017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1" y="1211525"/>
            <a:ext cx="852339" cy="85233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17217-1E06-4C1A-A775-C160CCB2ED52}"/>
              </a:ext>
            </a:extLst>
          </p:cNvPr>
          <p:cNvCxnSpPr>
            <a:cxnSpLocks/>
          </p:cNvCxnSpPr>
          <p:nvPr/>
        </p:nvCxnSpPr>
        <p:spPr>
          <a:xfrm>
            <a:off x="3279015" y="2577460"/>
            <a:ext cx="532095" cy="5374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A76DB-2498-4AB0-9FED-D3D9631D83BB}"/>
              </a:ext>
            </a:extLst>
          </p:cNvPr>
          <p:cNvCxnSpPr>
            <a:cxnSpLocks/>
          </p:cNvCxnSpPr>
          <p:nvPr/>
        </p:nvCxnSpPr>
        <p:spPr>
          <a:xfrm>
            <a:off x="4998688" y="347593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8A04C-2DA8-4839-A90C-2E555E0021AE}"/>
              </a:ext>
            </a:extLst>
          </p:cNvPr>
          <p:cNvSpPr/>
          <p:nvPr/>
        </p:nvSpPr>
        <p:spPr>
          <a:xfrm>
            <a:off x="3502693" y="205642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35058-595C-4D7F-B4A8-2E53385C0D7C}"/>
              </a:ext>
            </a:extLst>
          </p:cNvPr>
          <p:cNvSpPr/>
          <p:nvPr/>
        </p:nvSpPr>
        <p:spPr>
          <a:xfrm>
            <a:off x="3630571" y="226034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mode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DAB6D-4289-4B75-BF68-8E55D120D734}"/>
              </a:ext>
            </a:extLst>
          </p:cNvPr>
          <p:cNvSpPr/>
          <p:nvPr/>
        </p:nvSpPr>
        <p:spPr>
          <a:xfrm>
            <a:off x="5142553" y="15364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Form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4F2641-7FAF-4145-A337-ECA47E4553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1199129"/>
            <a:ext cx="262449" cy="34789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343910-4CAD-4F84-BE76-D028954FF2A9}"/>
              </a:ext>
            </a:extLst>
          </p:cNvPr>
          <p:cNvSpPr/>
          <p:nvPr/>
        </p:nvSpPr>
        <p:spPr>
          <a:xfrm>
            <a:off x="6879787" y="15477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Loader Task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CEE4B6-3650-4EE8-90FD-0C75A72A6A4D}"/>
              </a:ext>
            </a:extLst>
          </p:cNvPr>
          <p:cNvSpPr/>
          <p:nvPr/>
        </p:nvSpPr>
        <p:spPr>
          <a:xfrm>
            <a:off x="7007664" y="175162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executeTask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122B85-9F55-4FF4-BBE2-53BE4863BCC0}"/>
              </a:ext>
            </a:extLst>
          </p:cNvPr>
          <p:cNvCxnSpPr>
            <a:cxnSpLocks/>
          </p:cNvCxnSpPr>
          <p:nvPr/>
        </p:nvCxnSpPr>
        <p:spPr>
          <a:xfrm>
            <a:off x="6650763" y="14337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0C13175-0B7C-43C3-91FC-AD99D619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90" y="1164196"/>
            <a:ext cx="471182" cy="4711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539F04-C2E6-478A-B7D1-DA3A261F90E2}"/>
              </a:ext>
            </a:extLst>
          </p:cNvPr>
          <p:cNvSpPr/>
          <p:nvPr/>
        </p:nvSpPr>
        <p:spPr>
          <a:xfrm>
            <a:off x="5186691" y="3791467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4D21B4-1DAF-4F6F-A18D-300A8D5E41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18" y="3191239"/>
            <a:ext cx="386605" cy="51247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F013403-6758-4AAE-8C74-E00401FC5953}"/>
              </a:ext>
            </a:extLst>
          </p:cNvPr>
          <p:cNvSpPr/>
          <p:nvPr/>
        </p:nvSpPr>
        <p:spPr>
          <a:xfrm>
            <a:off x="5142553" y="23936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Single Form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90D6EE-F188-49CE-B82C-6A54A0DEB62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2056379"/>
            <a:ext cx="262449" cy="34789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E29EB7-CF84-4A0F-B41A-5B0E7ADAB408}"/>
              </a:ext>
            </a:extLst>
          </p:cNvPr>
          <p:cNvCxnSpPr>
            <a:cxnSpLocks/>
          </p:cNvCxnSpPr>
          <p:nvPr/>
        </p:nvCxnSpPr>
        <p:spPr>
          <a:xfrm>
            <a:off x="4943978" y="1780015"/>
            <a:ext cx="507175" cy="3166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AEFC4C-B5B8-465C-B3E6-FE12A304C92F}"/>
              </a:ext>
            </a:extLst>
          </p:cNvPr>
          <p:cNvSpPr/>
          <p:nvPr/>
        </p:nvSpPr>
        <p:spPr>
          <a:xfrm>
            <a:off x="6892487" y="24430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E359CD-A199-4CF1-AB9A-854B2F0CAAE6}"/>
              </a:ext>
            </a:extLst>
          </p:cNvPr>
          <p:cNvSpPr/>
          <p:nvPr/>
        </p:nvSpPr>
        <p:spPr>
          <a:xfrm>
            <a:off x="7020364" y="26469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rial"/>
              </a:rPr>
              <a:t>‘directChange’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B89EC9-8B49-419B-A499-B3A70810AE0C}"/>
              </a:ext>
            </a:extLst>
          </p:cNvPr>
          <p:cNvCxnSpPr>
            <a:cxnSpLocks/>
          </p:cNvCxnSpPr>
          <p:nvPr/>
        </p:nvCxnSpPr>
        <p:spPr>
          <a:xfrm>
            <a:off x="6650763" y="235454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AF326FB8-4C13-47A4-B475-4190C8A3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2073906"/>
            <a:ext cx="456822" cy="4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Bulk Configuration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Collecting 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5324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Start collecting data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can collect statistics related to the requests submitted in the system, for both access and module action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Analytics is enabled, basic statistical data will be collected,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Average SLA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Maximum and minimum time of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Number of completed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023F2-64BD-4A0B-AFE2-8CB6544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602571"/>
            <a:ext cx="8121650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First step configuration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 the Analytics feature in the ‘General Configuration’ screen of the Admin UI: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Choose the ‘Default behavior for data collection’: Enabled / Disabled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Check the ‘Enable analytics’ option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default, all permissions and module actions configured to inherit the ‘Default behavior for data collection’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Data is collected and displayed only after the request had come to a final state (Completed, Failed, Rejected, etc.)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88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Analytic Category element allows to collect </a:t>
            </a:r>
            <a:r>
              <a:rPr lang="en-US" sz="1500" dirty="0">
                <a:solidFill>
                  <a:prstClr val="white"/>
                </a:solidFill>
              </a:rPr>
              <a:t>specific statistical data on permissions or module actions. 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Collecting data based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user performing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subject of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Information provided in the request (i.e. value submitted via form property)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the data above, details of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the request’s workflow and its approval steps will be displayed when applicable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Apply a specific Analytic Category for a certain permission or module action in the ANALYTICS tab of their configuration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Analytic Category that collects data from the request’s form should be applied also in the form property configuration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‘Collect on all relevant requests’ option applies Analytic Category on all requests: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on the requester or the subject of the request, it will be collected on all the permissions and module actions that enabled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from a form property, then it will be collected in all the requests using that form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Embody your own Identity in the Portal</a:t>
            </a:r>
          </a:p>
        </p:txBody>
      </p:sp>
    </p:spTree>
    <p:extLst>
      <p:ext uri="{BB962C8B-B14F-4D97-AF65-F5344CB8AC3E}">
        <p14:creationId xmlns:p14="http://schemas.microsoft.com/office/powerpoint/2010/main" val="457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8F287-81A9-4CF2-AF7E-50BBFFE732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27" y="1028013"/>
            <a:ext cx="8230215" cy="411480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826D-16E8-4A92-9202-5D238E58103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027" y="1512770"/>
            <a:ext cx="8230215" cy="411480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8ACDB-3732-4AC7-B61B-9B013F1779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1027" y="2042316"/>
            <a:ext cx="8230215" cy="411480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7481-895B-411D-B156-181477CB41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027" y="2570859"/>
            <a:ext cx="8230215" cy="411480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5E060-F3D0-451F-AA6E-60DD9FD0CD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1027" y="3090881"/>
            <a:ext cx="8230215" cy="41148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3" name="Pentagon 14"/>
          <p:cNvSpPr/>
          <p:nvPr/>
        </p:nvSpPr>
        <p:spPr>
          <a:xfrm>
            <a:off x="441027" y="1029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1</a:t>
            </a:r>
          </a:p>
        </p:txBody>
      </p:sp>
      <p:sp>
        <p:nvSpPr>
          <p:cNvPr id="14" name="Pentagon 14"/>
          <p:cNvSpPr/>
          <p:nvPr/>
        </p:nvSpPr>
        <p:spPr>
          <a:xfrm>
            <a:off x="441027" y="1513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2</a:t>
            </a:r>
          </a:p>
        </p:txBody>
      </p:sp>
      <p:sp>
        <p:nvSpPr>
          <p:cNvPr id="15" name="Pentagon 14"/>
          <p:cNvSpPr/>
          <p:nvPr/>
        </p:nvSpPr>
        <p:spPr>
          <a:xfrm>
            <a:off x="441027" y="2043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3</a:t>
            </a:r>
          </a:p>
        </p:txBody>
      </p:sp>
      <p:sp>
        <p:nvSpPr>
          <p:cNvPr id="16" name="Pentagon 14"/>
          <p:cNvSpPr/>
          <p:nvPr/>
        </p:nvSpPr>
        <p:spPr>
          <a:xfrm>
            <a:off x="441027" y="2571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4</a:t>
            </a:r>
          </a:p>
        </p:txBody>
      </p:sp>
      <p:sp>
        <p:nvSpPr>
          <p:cNvPr id="17" name="Pentagon 14"/>
          <p:cNvSpPr/>
          <p:nvPr/>
        </p:nvSpPr>
        <p:spPr>
          <a:xfrm>
            <a:off x="441027" y="3091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86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Changing Feel and Look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Allows to modify almost any visual element in Identity Portal screens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Three sections: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Desktop – Screens the user sees when logged in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Public – The public screens, i.e. Forgot Password and Self Registration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Mobile – Screens of the Identity Portal on mobile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Changing background image and logo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Custom rules complement what cannot be achieved with the OOTB Branding configurable elements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25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7413DD-2FB9-443C-89C1-36792216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49"/>
            <a:ext cx="9144000" cy="26194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</a:t>
            </a:r>
            <a:r>
              <a:rPr lang="en-US" dirty="0">
                <a:solidFill>
                  <a:schemeClr val="accent4"/>
                </a:solidFill>
              </a:rPr>
              <a:t>Configuration Screen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082168"/>
            <a:ext cx="9144000" cy="855407"/>
          </a:xfrm>
        </p:spPr>
        <p:txBody>
          <a:bodyPr/>
          <a:lstStyle/>
          <a:p>
            <a:pPr lvl="0"/>
            <a:r>
              <a:rPr lang="en-US" sz="1500" dirty="0">
                <a:solidFill>
                  <a:prstClr val="white"/>
                </a:solidFill>
              </a:rPr>
              <a:t>The Branding configuration screen let’s you </a:t>
            </a:r>
            <a:br>
              <a:rPr lang="en-US" sz="1500" dirty="0">
                <a:solidFill>
                  <a:prstClr val="white"/>
                </a:solidFill>
              </a:rPr>
            </a:br>
            <a:r>
              <a:rPr lang="en-US" sz="1500" dirty="0">
                <a:solidFill>
                  <a:prstClr val="white"/>
                </a:solidFill>
              </a:rPr>
              <a:t>easily modify selected elements</a:t>
            </a:r>
            <a:endParaRPr lang="en-US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2DD346-E5F8-4DE7-87AB-60C51216C6FD}"/>
              </a:ext>
            </a:extLst>
          </p:cNvPr>
          <p:cNvSpPr/>
          <p:nvPr/>
        </p:nvSpPr>
        <p:spPr>
          <a:xfrm>
            <a:off x="6260" y="1790611"/>
            <a:ext cx="1796781" cy="2092370"/>
          </a:xfrm>
          <a:prstGeom prst="rect">
            <a:avLst/>
          </a:prstGeom>
          <a:noFill/>
          <a:ln>
            <a:solidFill>
              <a:srgbClr val="F7217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EE84B4B-BAC1-41F6-A575-ECD0B0C45BDA}"/>
              </a:ext>
            </a:extLst>
          </p:cNvPr>
          <p:cNvSpPr txBox="1">
            <a:spLocks/>
          </p:cNvSpPr>
          <p:nvPr/>
        </p:nvSpPr>
        <p:spPr>
          <a:xfrm>
            <a:off x="-8236" y="4067324"/>
            <a:ext cx="9144000" cy="85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37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0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93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2200" marR="0" indent="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prstClr val="white"/>
                </a:solidFill>
              </a:rPr>
              <a:t>Selection of elements can be done either by choosing element</a:t>
            </a:r>
            <a:br>
              <a:rPr lang="en-US" sz="1500" dirty="0">
                <a:solidFill>
                  <a:prstClr val="white"/>
                </a:solidFill>
              </a:rPr>
            </a:br>
            <a:r>
              <a:rPr lang="en-US" sz="1500" dirty="0">
                <a:solidFill>
                  <a:prstClr val="white"/>
                </a:solidFill>
              </a:rPr>
              <a:t>from the menu or clicking on it in the display screen</a:t>
            </a:r>
            <a:endParaRPr lang="en-US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2C223-4153-4125-8226-D08C41B27B41}"/>
              </a:ext>
            </a:extLst>
          </p:cNvPr>
          <p:cNvSpPr/>
          <p:nvPr/>
        </p:nvSpPr>
        <p:spPr>
          <a:xfrm>
            <a:off x="1828798" y="1271841"/>
            <a:ext cx="1487512" cy="32021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89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6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8" grpId="1" animBg="1"/>
      <p:bldP spid="13" grpId="0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Custom CSS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55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Using custom rules you can refer to elements on the screen according to their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CSS selectors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the CSS selector is specified, you can add CSS attributes and set their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If the attributes’ dropdown does not contain the required attribute, choose the ‘Other’ option to manually type in the attribute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To find the right CSS selector to use, open the Developer tools (F12) of the browser and inspect the desired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Among common usage example are: hiding buttons and options that are not used in the customer’s environment, changing colors of elements that do not appear in the list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0704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52657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Make yourself at home</a:t>
            </a:r>
          </a:p>
        </p:txBody>
      </p:sp>
    </p:spTree>
    <p:extLst>
      <p:ext uri="{BB962C8B-B14F-4D97-AF65-F5344CB8AC3E}">
        <p14:creationId xmlns:p14="http://schemas.microsoft.com/office/powerpoint/2010/main" val="1216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Same App, Different Language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Identity Portal supports display of multiple languages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are two types of localization: Static and Dynamic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Static Localization includes all the strings that are “hard coded” in the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Dynamic Localization includes the strings that the administrator of the system configured, e.g. modules’ names, permissions’ names, form properties’ labels,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14.2 GA includes 13 languages OOTB – translation for all static strings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is also localization for Gui Configuration and the User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Earth Globe Americas">
            <a:extLst>
              <a:ext uri="{FF2B5EF4-FFF2-40B4-BE49-F238E27FC236}">
                <a16:creationId xmlns:a16="http://schemas.microsoft.com/office/drawing/2014/main" id="{F38B46C5-545E-4FE6-9D02-AA9DAA47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Configuration and Migration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Both static and dynamic strings localization is configured in the Localization screen.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static localization is saved in json files in the resources/JSON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dynamic localization is saved in the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exporting elements for migration, if the elements have localization configuration it will be included as part of the export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Migrating the static localization can be done by copying the languages files from the resources/JSON directory to the target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phic 3" descr="Earth Globe Americas">
            <a:extLst>
              <a:ext uri="{FF2B5EF4-FFF2-40B4-BE49-F238E27FC236}">
                <a16:creationId xmlns:a16="http://schemas.microsoft.com/office/drawing/2014/main" id="{A33E52AF-9848-4536-943C-F9DC75ED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Internationalization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1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 err="1">
                <a:solidFill>
                  <a:prstClr val="white"/>
                </a:solidFill>
                <a:latin typeface="Arial"/>
              </a:rPr>
              <a:t>jkjn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phic 3" descr="Earth Globe Americas">
            <a:extLst>
              <a:ext uri="{FF2B5EF4-FFF2-40B4-BE49-F238E27FC236}">
                <a16:creationId xmlns:a16="http://schemas.microsoft.com/office/drawing/2014/main" id="{01D38920-9006-4EAD-9380-E75500D25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4275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92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61C5-BB8C-4FF8-8D57-3CBBBFA048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Sr Software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F65D-20B3-4A00-9821-A6DB9BA18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David.Franco@ca.com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52EF-41C1-4E31-9179-358F38F59D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David Franco	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FC943-D849-452E-AD7D-6724282AFC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CA188B-9EB0-4B45-9A74-9ECA092F06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4E4C5-B3D3-49DE-BA67-9DDE5CE955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067486-6ABD-407F-9DB1-C575DA6F72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88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507385" y="2785913"/>
            <a:ext cx="5912465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Multiple subjects, single request</a:t>
            </a:r>
          </a:p>
        </p:txBody>
      </p:sp>
    </p:spTree>
    <p:extLst>
      <p:ext uri="{BB962C8B-B14F-4D97-AF65-F5344CB8AC3E}">
        <p14:creationId xmlns:p14="http://schemas.microsoft.com/office/powerpoint/2010/main" val="705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Bulk Operations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41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Module Actions and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Target Permissions support bulk operations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configuration e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nables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access for a group of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creation of managed objects - onboarding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</a:t>
            </a:r>
            <a:r>
              <a:rPr lang="en-US" sz="1400" dirty="0" err="1">
                <a:solidFill>
                  <a:prstClr val="white"/>
                </a:solidFill>
                <a:latin typeface="Arial"/>
              </a:rPr>
              <a:t>ify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multiple users / groups in a single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Utilizes the Bulk Loader admin task of Identity Manager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Bulk Configuration became much simpler since the release of Identity Portal 14.1 GA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FD55B19-F49C-4172-A4D5-444C9703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2156D9A6-1145-4A37-9569-66FB0D5513D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F02C5-A7A2-48A4-9BE3-F74A5298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28925"/>
            <a:ext cx="5429249" cy="2659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45AC9C-80AB-4157-ADF5-A86BC4B582CF}"/>
              </a:ext>
            </a:extLst>
          </p:cNvPr>
          <p:cNvSpPr txBox="1"/>
          <p:nvPr/>
        </p:nvSpPr>
        <p:spPr>
          <a:xfrm>
            <a:off x="266700" y="1416987"/>
            <a:ext cx="3371850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Bulk operation for Module Actions was extended in Identity Portal 14.1 GA to support all types of actions: Create, Modify and Delete, with a friendlier UX</a:t>
            </a:r>
          </a:p>
        </p:txBody>
      </p:sp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44B90082-180B-438E-934F-E688CE32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408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a module action enables bulk operation it will have the option to choose multiple subjects for the request (Users / Groups)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Request information is submitted either by using multiple forms or by Uploading CSV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using multiple forms, each subject in the request will be linked to an instance of the action’s 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If using a CSV file, its columns should match the properties in the form and there must be a column which uniquely identifies the user</a:t>
            </a: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Module action that supports bulk operation will be linked not only to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action’s form but also to a Bulk form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Bulk form should use a Bulk Loader task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form can remain empty or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 contain properties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task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should use the ‘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executeTask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’ operation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72543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00421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Defines execution rules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333208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6108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either empty or contains properties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963029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09090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85194" y="2574811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867930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Access Configuration</a:t>
            </a:r>
            <a:br>
              <a:rPr lang="en-US" sz="3200" dirty="0"/>
            </a:br>
            <a:r>
              <a:rPr lang="en-US" sz="2400" dirty="0"/>
              <a:t>Brief Reminder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21" y="2146019"/>
            <a:ext cx="538904" cy="71436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884" y="2146019"/>
            <a:ext cx="745666" cy="74566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>
            <a:off x="5054600" y="2571749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9661" y="2037025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>
            <a:off x="3279015" y="2565398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Execution Plan element supports both Single and Bulk operations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In a bulk Execution Plan, each action will have two forms: Bulk form and Single form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Target Permission can use both Single and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Use a Hidden (server type) property in the single action form to submit the name or value of the Target Permission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2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3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4627</TotalTime>
  <Words>1025</Words>
  <Application>Microsoft Office PowerPoint</Application>
  <PresentationFormat>On-screen Show (16:9)</PresentationFormat>
  <Paragraphs>171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Wingdings</vt:lpstr>
      <vt:lpstr>Corp and Event Divider</vt:lpstr>
      <vt:lpstr>Title and Content MASTER - dark</vt:lpstr>
      <vt:lpstr>Corp and Event Divider dark</vt:lpstr>
      <vt:lpstr>Various Topics: Bulk Conf, Analytics, Branding &amp; Localization</vt:lpstr>
      <vt:lpstr>Agenda</vt:lpstr>
      <vt:lpstr>Bulk Configuration</vt:lpstr>
      <vt:lpstr>PowerPoint Presentation</vt:lpstr>
      <vt:lpstr>PowerPoint Presentation</vt:lpstr>
      <vt:lpstr>PowerPoint Presentation</vt:lpstr>
      <vt:lpstr>PowerPoint Presentation</vt:lpstr>
      <vt:lpstr>Access Configuration Brief Reminder</vt:lpstr>
      <vt:lpstr>PowerPoint Presentation</vt:lpstr>
      <vt:lpstr>PowerPoint Presentation</vt:lpstr>
      <vt:lpstr>PowerPoint Presentation</vt:lpstr>
      <vt:lpstr>Bulk Access Configuration 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Branding</vt:lpstr>
      <vt:lpstr>PowerPoint Presentation</vt:lpstr>
      <vt:lpstr>Branding Configuration Screen </vt:lpstr>
      <vt:lpstr>PowerPoint Presentation</vt:lpstr>
      <vt:lpstr>Localization</vt:lpstr>
      <vt:lpstr>PowerPoint Presentation</vt:lpstr>
      <vt:lpstr>PowerPoint Presentation</vt:lpstr>
      <vt:lpstr>PowerPoint Presentation</vt:lpstr>
      <vt:lpstr>Questions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256</cp:revision>
  <dcterms:created xsi:type="dcterms:W3CDTF">2018-07-25T12:59:34Z</dcterms:created>
  <dcterms:modified xsi:type="dcterms:W3CDTF">2018-08-06T22:47:16Z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